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embeddedFontLst>
    <p:embeddedFont>
      <p:font typeface="Assistant" pitchFamily="2" charset="-79"/>
      <p:regular r:id="rId26"/>
      <p:bold r:id="rId27"/>
    </p:embeddedFont>
    <p:embeddedFont>
      <p:font typeface="Assistant SemiBold" pitchFamily="2" charset="-79"/>
      <p:regular r:id="rId28"/>
      <p:bold r:id="rId29"/>
    </p:embeddedFont>
    <p:embeddedFont>
      <p:font typeface="Bebas Neue" panose="020B0606020202050201" pitchFamily="34" charset="0"/>
      <p:regular r:id="rId30"/>
    </p:embeddedFont>
    <p:embeddedFont>
      <p:font typeface="EB Garamond" panose="00000500000000000000" pitchFamily="2" charset="0"/>
      <p:regular r:id="rId31"/>
      <p:bold r:id="rId32"/>
      <p:italic r:id="rId33"/>
      <p:boldItalic r:id="rId34"/>
    </p:embeddedFont>
    <p:embeddedFont>
      <p:font typeface="Gudea" panose="020B0604020202020204" charset="0"/>
      <p:regular r:id="rId35"/>
      <p:bold r:id="rId36"/>
      <p: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3932c38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3932c38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c14c69ac6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c14c69ac66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c310bcc9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c310bcc9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3056cc3a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3056cc3a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2ce348d0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2ce348d0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5eca0ff7b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5eca0ff7b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c310bcc98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c310bcc98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32ce348d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32ce348d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5eca0ff7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25eca0ff7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5eca0ff7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5eca0ff7b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5eca0ff7b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5eca0ff7b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25ebe3a8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25ebe3a8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25ebe3a8b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25ebe3a8b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5ebe3a8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25ebe3a8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c14c69ac66_2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c14c69ac66_2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29d350bd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29d350bd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29d350bd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29d350bd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c10d72294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c10d72294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29d350b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329d350b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2ce348d0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2ce348d0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2ce348d0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2ce348d0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4983" y="31155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939667" y="-25515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96325" y="1370926"/>
            <a:ext cx="69513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25775" y="3409253"/>
            <a:ext cx="48924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58619">
            <a:off x="-1763744" y="3226612"/>
            <a:ext cx="8328325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93983">
            <a:off x="3356739" y="-2438864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500575" y="1228324"/>
            <a:ext cx="6143100" cy="1709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766700" y="3505987"/>
            <a:ext cx="56106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5979663" y="39741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06237" y="-108279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1106675" y="1408375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4724400" y="1408375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106663" y="2094775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4724388" y="2094775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/>
          </p:nvPr>
        </p:nvSpPr>
        <p:spPr>
          <a:xfrm>
            <a:off x="1106675" y="3039813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/>
          </p:nvPr>
        </p:nvSpPr>
        <p:spPr>
          <a:xfrm>
            <a:off x="4724400" y="3039813"/>
            <a:ext cx="2245500" cy="6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106688" y="372621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4724392" y="3726213"/>
            <a:ext cx="224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2223">
            <a:off x="2857507" y="30042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15668">
            <a:off x="-2188815" y="-230571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007950" y="1560850"/>
            <a:ext cx="3301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2" hasCustomPrompt="1"/>
          </p:nvPr>
        </p:nvSpPr>
        <p:spPr>
          <a:xfrm>
            <a:off x="2025350" y="1560825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4007950" y="3174463"/>
            <a:ext cx="24153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12223" flipH="1">
            <a:off x="-1573267" y="32456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15668" flipH="1">
            <a:off x="2293092" y="-228666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743100" y="1443638"/>
            <a:ext cx="3625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 idx="2" hasCustomPrompt="1"/>
          </p:nvPr>
        </p:nvSpPr>
        <p:spPr>
          <a:xfrm>
            <a:off x="5970800" y="2432963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1743100" y="3077742"/>
            <a:ext cx="24153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44179" flipH="1">
            <a:off x="2750295" y="3036111"/>
            <a:ext cx="8328323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793983" flipH="1">
            <a:off x="-1798692" y="-2382739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3933600" y="1415631"/>
            <a:ext cx="3649200" cy="12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2" hasCustomPrompt="1"/>
          </p:nvPr>
        </p:nvSpPr>
        <p:spPr>
          <a:xfrm>
            <a:off x="1561200" y="1938288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3933601" y="3116011"/>
            <a:ext cx="24309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50887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372738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7943" flipH="1">
            <a:off x="-661090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33330" flipH="1">
            <a:off x="6197862" y="37418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15817" y="33060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514483" y="-25896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144550" y="3627338"/>
            <a:ext cx="48546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680967" y="-2541289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95">
            <a:off x="6585863" y="37180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058525" y="3241805"/>
            <a:ext cx="45504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1534950" y="1283363"/>
            <a:ext cx="6074100" cy="17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5437" y="-1181951"/>
            <a:ext cx="3689820" cy="240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8517">
            <a:off x="3862582" y="3230861"/>
            <a:ext cx="8328327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hasCustomPrompt="1"/>
          </p:nvPr>
        </p:nvSpPr>
        <p:spPr>
          <a:xfrm>
            <a:off x="1198050" y="1045100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1"/>
          </p:nvPr>
        </p:nvSpPr>
        <p:spPr>
          <a:xfrm>
            <a:off x="1198038" y="2001375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 idx="2" hasCustomPrompt="1"/>
          </p:nvPr>
        </p:nvSpPr>
        <p:spPr>
          <a:xfrm>
            <a:off x="4840644" y="1045100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3"/>
          </p:nvPr>
        </p:nvSpPr>
        <p:spPr>
          <a:xfrm>
            <a:off x="4840638" y="2001375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 idx="4" hasCustomPrompt="1"/>
          </p:nvPr>
        </p:nvSpPr>
        <p:spPr>
          <a:xfrm>
            <a:off x="4840644" y="2863675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5"/>
          </p:nvPr>
        </p:nvSpPr>
        <p:spPr>
          <a:xfrm>
            <a:off x="4840638" y="3819950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title" idx="6" hasCustomPrompt="1"/>
          </p:nvPr>
        </p:nvSpPr>
        <p:spPr>
          <a:xfrm>
            <a:off x="1198050" y="2863675"/>
            <a:ext cx="3105300" cy="880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7"/>
          </p:nvPr>
        </p:nvSpPr>
        <p:spPr>
          <a:xfrm>
            <a:off x="1198038" y="3819950"/>
            <a:ext cx="31053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183" y="3282036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-1131700" y="-9982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61140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2"/>
          </p:nvPr>
        </p:nvSpPr>
        <p:spPr>
          <a:xfrm>
            <a:off x="3464255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1"/>
          </p:nvPr>
        </p:nvSpPr>
        <p:spPr>
          <a:xfrm>
            <a:off x="8145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>
            <a:off x="3464249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"/>
          </p:nvPr>
        </p:nvSpPr>
        <p:spPr>
          <a:xfrm>
            <a:off x="8145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5"/>
          </p:nvPr>
        </p:nvSpPr>
        <p:spPr>
          <a:xfrm>
            <a:off x="61140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824537" y="38775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87517" flipH="1">
            <a:off x="6296534" y="-960496"/>
            <a:ext cx="3689828" cy="240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60195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2"/>
          </p:nvPr>
        </p:nvSpPr>
        <p:spPr>
          <a:xfrm>
            <a:off x="3369747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1"/>
          </p:nvPr>
        </p:nvSpPr>
        <p:spPr>
          <a:xfrm>
            <a:off x="72000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3"/>
          </p:nvPr>
        </p:nvSpPr>
        <p:spPr>
          <a:xfrm>
            <a:off x="336974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title" idx="4"/>
          </p:nvPr>
        </p:nvSpPr>
        <p:spPr>
          <a:xfrm>
            <a:off x="7200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5"/>
          </p:nvPr>
        </p:nvSpPr>
        <p:spPr>
          <a:xfrm>
            <a:off x="6019500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935763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2"/>
          </p:nvPr>
        </p:nvSpPr>
        <p:spPr>
          <a:xfrm>
            <a:off x="5613134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1935762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3"/>
          </p:nvPr>
        </p:nvSpPr>
        <p:spPr>
          <a:xfrm>
            <a:off x="5613125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 idx="4"/>
          </p:nvPr>
        </p:nvSpPr>
        <p:spPr>
          <a:xfrm>
            <a:off x="1935763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title" idx="5"/>
          </p:nvPr>
        </p:nvSpPr>
        <p:spPr>
          <a:xfrm>
            <a:off x="5613134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6"/>
          </p:nvPr>
        </p:nvSpPr>
        <p:spPr>
          <a:xfrm>
            <a:off x="1935762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7"/>
          </p:nvPr>
        </p:nvSpPr>
        <p:spPr>
          <a:xfrm>
            <a:off x="5613125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695388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title" idx="2"/>
          </p:nvPr>
        </p:nvSpPr>
        <p:spPr>
          <a:xfrm>
            <a:off x="5977072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ubTitle" idx="1"/>
          </p:nvPr>
        </p:nvSpPr>
        <p:spPr>
          <a:xfrm>
            <a:off x="695412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3"/>
          </p:nvPr>
        </p:nvSpPr>
        <p:spPr>
          <a:xfrm>
            <a:off x="5977087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4"/>
          </p:nvPr>
        </p:nvSpPr>
        <p:spPr>
          <a:xfrm>
            <a:off x="695413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title" idx="5"/>
          </p:nvPr>
        </p:nvSpPr>
        <p:spPr>
          <a:xfrm>
            <a:off x="5977072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6"/>
          </p:nvPr>
        </p:nvSpPr>
        <p:spPr>
          <a:xfrm>
            <a:off x="695412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ubTitle" idx="7"/>
          </p:nvPr>
        </p:nvSpPr>
        <p:spPr>
          <a:xfrm>
            <a:off x="5977087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614469" y="3911189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94706" y="-1089141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824075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/>
          </p:nvPr>
        </p:nvSpPr>
        <p:spPr>
          <a:xfrm>
            <a:off x="3544567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824075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3"/>
          </p:nvPr>
        </p:nvSpPr>
        <p:spPr>
          <a:xfrm>
            <a:off x="3544563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 idx="4"/>
          </p:nvPr>
        </p:nvSpPr>
        <p:spPr>
          <a:xfrm>
            <a:off x="824075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title" idx="5"/>
          </p:nvPr>
        </p:nvSpPr>
        <p:spPr>
          <a:xfrm>
            <a:off x="3544567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6"/>
          </p:nvPr>
        </p:nvSpPr>
        <p:spPr>
          <a:xfrm>
            <a:off x="824075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7"/>
          </p:nvPr>
        </p:nvSpPr>
        <p:spPr>
          <a:xfrm>
            <a:off x="3544563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 idx="9"/>
          </p:nvPr>
        </p:nvSpPr>
        <p:spPr>
          <a:xfrm>
            <a:off x="6265046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ubTitle" idx="13"/>
          </p:nvPr>
        </p:nvSpPr>
        <p:spPr>
          <a:xfrm>
            <a:off x="6265037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title" idx="14"/>
          </p:nvPr>
        </p:nvSpPr>
        <p:spPr>
          <a:xfrm>
            <a:off x="6265046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5"/>
          </p:nvPr>
        </p:nvSpPr>
        <p:spPr>
          <a:xfrm>
            <a:off x="6265037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1400688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ubTitle" idx="2"/>
          </p:nvPr>
        </p:nvSpPr>
        <p:spPr>
          <a:xfrm>
            <a:off x="1400663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1400688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ubTitle" idx="4"/>
          </p:nvPr>
        </p:nvSpPr>
        <p:spPr>
          <a:xfrm>
            <a:off x="1400663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719975" y="445025"/>
            <a:ext cx="77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subTitle" idx="5"/>
          </p:nvPr>
        </p:nvSpPr>
        <p:spPr>
          <a:xfrm>
            <a:off x="1400688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6"/>
          </p:nvPr>
        </p:nvSpPr>
        <p:spPr>
          <a:xfrm>
            <a:off x="5363112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7"/>
          </p:nvPr>
        </p:nvSpPr>
        <p:spPr>
          <a:xfrm>
            <a:off x="5363087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8"/>
          </p:nvPr>
        </p:nvSpPr>
        <p:spPr>
          <a:xfrm>
            <a:off x="5363112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9"/>
          </p:nvPr>
        </p:nvSpPr>
        <p:spPr>
          <a:xfrm>
            <a:off x="5363087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3"/>
          </p:nvPr>
        </p:nvSpPr>
        <p:spPr>
          <a:xfrm>
            <a:off x="5363112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1617" flipH="1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931100" y="1113475"/>
            <a:ext cx="3413100" cy="15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ubTitle" idx="1"/>
          </p:nvPr>
        </p:nvSpPr>
        <p:spPr>
          <a:xfrm>
            <a:off x="4931100" y="2964375"/>
            <a:ext cx="3413100" cy="12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9"/>
          <p:cNvSpPr>
            <a:spLocks noGrp="1"/>
          </p:cNvSpPr>
          <p:nvPr>
            <p:ph type="pic" idx="2"/>
          </p:nvPr>
        </p:nvSpPr>
        <p:spPr>
          <a:xfrm>
            <a:off x="1356400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6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1617" flipH="1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956250" y="1468382"/>
            <a:ext cx="3218400" cy="108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1"/>
          </p:nvPr>
        </p:nvSpPr>
        <p:spPr>
          <a:xfrm>
            <a:off x="956250" y="2810020"/>
            <a:ext cx="3218400" cy="9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19803">
            <a:off x="-1513968" y="-25822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0049">
            <a:off x="2828133" y="3295637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ctrTitle"/>
          </p:nvPr>
        </p:nvSpPr>
        <p:spPr>
          <a:xfrm>
            <a:off x="1028375" y="1410688"/>
            <a:ext cx="3602100" cy="9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"/>
          </p:nvPr>
        </p:nvSpPr>
        <p:spPr>
          <a:xfrm>
            <a:off x="1028375" y="2622911"/>
            <a:ext cx="3602100" cy="11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6" name="Google Shape;246;p31"/>
          <p:cNvSpPr txBox="1"/>
          <p:nvPr/>
        </p:nvSpPr>
        <p:spPr>
          <a:xfrm>
            <a:off x="4732950" y="2631100"/>
            <a:ext cx="33384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19803" flipH="1">
            <a:off x="2627776" y="-25441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00024" y="2800336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477943" flipH="1">
            <a:off x="-584890" y="-110434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33330" flipH="1">
            <a:off x="6135587" y="37603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22628">
            <a:off x="5830786" y="-1154595"/>
            <a:ext cx="3689827" cy="240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-1714323" y="3018197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7" flipH="1">
            <a:off x="-1216887" y="-1011259"/>
            <a:ext cx="3689826" cy="240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318785" flipH="1">
            <a:off x="6268014" y="3695478"/>
            <a:ext cx="3689827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7200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48855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48855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 flipH="1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 flipH="1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1183" y="340131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882517" y="-268488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2007450" y="1126583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2007450" y="2715850"/>
            <a:ext cx="51291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51234" flipH="1">
            <a:off x="3047882" y="2886962"/>
            <a:ext cx="8328326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672818" flipH="1">
            <a:off x="-2130166" y="-2411440"/>
            <a:ext cx="8328329" cy="4399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531200" y="1313780"/>
            <a:ext cx="6081600" cy="24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1059950" y="-100637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635413" y="3748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713225" y="2321445"/>
            <a:ext cx="4208400" cy="19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⃞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991000"/>
            <a:ext cx="4208400" cy="10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5440925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26750" y="-11600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512463" y="38919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720000" y="3727975"/>
            <a:ext cx="77040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udea"/>
              <a:buNone/>
              <a:defRPr sz="3000" b="1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621875" y="398600"/>
            <a:ext cx="7900200" cy="2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Enhancing Blockchain Interoperability through Sidechain Integration and Valid-Time-Key Data Access Control</a:t>
            </a:r>
            <a:endParaRPr sz="390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125775" y="3522203"/>
            <a:ext cx="48924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Nguyễn Bình Thục Trâm - 20520815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Nguyễn Bùi Kim Ngân - 20520648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Võ Anh Kiệt - 20520605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cxnSp>
        <p:nvCxnSpPr>
          <p:cNvPr id="265" name="Google Shape;265;p35"/>
          <p:cNvCxnSpPr/>
          <p:nvPr/>
        </p:nvCxnSpPr>
        <p:spPr>
          <a:xfrm>
            <a:off x="3464200" y="3253407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 idx="2"/>
          </p:nvPr>
        </p:nvSpPr>
        <p:spPr>
          <a:xfrm>
            <a:off x="669650" y="148955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0" name="Google Shape;340;p45"/>
          <p:cNvCxnSpPr/>
          <p:nvPr/>
        </p:nvCxnSpPr>
        <p:spPr>
          <a:xfrm>
            <a:off x="2407450" y="2756457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2284175" y="1489550"/>
            <a:ext cx="3401100" cy="10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/>
          </a:p>
        </p:txBody>
      </p:sp>
      <p:grpSp>
        <p:nvGrpSpPr>
          <p:cNvPr id="342" name="Google Shape;342;p45"/>
          <p:cNvGrpSpPr/>
          <p:nvPr/>
        </p:nvGrpSpPr>
        <p:grpSpPr>
          <a:xfrm>
            <a:off x="5756729" y="1154941"/>
            <a:ext cx="2772544" cy="2609151"/>
            <a:chOff x="4311144" y="1401685"/>
            <a:chExt cx="3876600" cy="3201805"/>
          </a:xfrm>
        </p:grpSpPr>
        <p:sp>
          <p:nvSpPr>
            <p:cNvPr id="343" name="Google Shape;343;p45"/>
            <p:cNvSpPr/>
            <p:nvPr/>
          </p:nvSpPr>
          <p:spPr>
            <a:xfrm>
              <a:off x="5673108" y="4048589"/>
              <a:ext cx="1157606" cy="502022"/>
            </a:xfrm>
            <a:custGeom>
              <a:avLst/>
              <a:gdLst/>
              <a:ahLst/>
              <a:cxnLst/>
              <a:rect l="l" t="t" r="r" b="b"/>
              <a:pathLst>
                <a:path w="37258" h="19639" extrusionOk="0">
                  <a:moveTo>
                    <a:pt x="4302" y="0"/>
                  </a:moveTo>
                  <a:lnTo>
                    <a:pt x="4302" y="9523"/>
                  </a:lnTo>
                  <a:cubicBezTo>
                    <a:pt x="4302" y="12638"/>
                    <a:pt x="3229" y="15653"/>
                    <a:pt x="1262" y="18087"/>
                  </a:cubicBezTo>
                  <a:lnTo>
                    <a:pt x="0" y="19638"/>
                  </a:lnTo>
                  <a:lnTo>
                    <a:pt x="37258" y="19638"/>
                  </a:lnTo>
                  <a:lnTo>
                    <a:pt x="35996" y="18087"/>
                  </a:lnTo>
                  <a:cubicBezTo>
                    <a:pt x="34029" y="15653"/>
                    <a:pt x="32957" y="12638"/>
                    <a:pt x="32957" y="9523"/>
                  </a:cubicBezTo>
                  <a:lnTo>
                    <a:pt x="329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4311144" y="1401685"/>
              <a:ext cx="3876600" cy="26469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 rot="10800000">
              <a:off x="4312964" y="3631599"/>
              <a:ext cx="3873000" cy="41610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4517909" y="1576228"/>
              <a:ext cx="3486900" cy="188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5673106" y="4550573"/>
              <a:ext cx="1157606" cy="52916"/>
            </a:xfrm>
            <a:custGeom>
              <a:avLst/>
              <a:gdLst/>
              <a:ahLst/>
              <a:cxnLst/>
              <a:rect l="l" t="t" r="r" b="b"/>
              <a:pathLst>
                <a:path w="37258" h="1703" extrusionOk="0">
                  <a:moveTo>
                    <a:pt x="0" y="0"/>
                  </a:moveTo>
                  <a:lnTo>
                    <a:pt x="0" y="1703"/>
                  </a:lnTo>
                  <a:lnTo>
                    <a:pt x="37258" y="1703"/>
                  </a:lnTo>
                  <a:lnTo>
                    <a:pt x="3725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6196872" y="3786468"/>
              <a:ext cx="105900" cy="10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46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54" name="Google Shape;354;p46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Public blockchain network</a:t>
            </a:r>
            <a:endParaRPr sz="2700"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000" y="1359475"/>
            <a:ext cx="6006000" cy="33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7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61" name="Google Shape;361;p47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Private blockchain network</a:t>
            </a:r>
            <a:endParaRPr sz="2700"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50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48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68" name="Google Shape;368;p48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Private blockchain network</a:t>
            </a:r>
            <a:endParaRPr sz="2700"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825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49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75" name="Google Shape;375;p49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Chainlink</a:t>
            </a:r>
            <a:endParaRPr sz="2700"/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50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82" name="Google Shape;382;p50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83" name="Google Shape;3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00" y="14182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8" name="Google Shape;388;p51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89" name="Google Shape;389;p51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90" name="Google Shape;3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4080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52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96" name="Google Shape;396;p52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Smart Contract</a:t>
            </a:r>
            <a:endParaRPr sz="2700"/>
          </a:p>
        </p:txBody>
      </p:sp>
      <p:pic>
        <p:nvPicPr>
          <p:cNvPr id="397" name="Google Shape;3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Google Shape;402;p53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03" name="Google Shape;403;p53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Deploy Smart Contract</a:t>
            </a:r>
            <a:endParaRPr sz="2700"/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35947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54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10" name="Google Shape;410;p54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Transaction (Forensics evidence)</a:t>
            </a:r>
            <a:endParaRPr sz="2700"/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113" y="1406720"/>
            <a:ext cx="6351787" cy="357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 idx="14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title" idx="13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 idx="9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 idx="2"/>
          </p:nvPr>
        </p:nvSpPr>
        <p:spPr>
          <a:xfrm>
            <a:off x="1106675" y="1351375"/>
            <a:ext cx="2474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" name="Google Shape;275;p36"/>
          <p:cNvCxnSpPr/>
          <p:nvPr/>
        </p:nvCxnSpPr>
        <p:spPr>
          <a:xfrm>
            <a:off x="1119600" y="2834307"/>
            <a:ext cx="690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4572000" y="1307600"/>
            <a:ext cx="0" cy="305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77" name="Google Shape;277;p36"/>
          <p:cNvSpPr txBox="1">
            <a:spLocks noGrp="1"/>
          </p:cNvSpPr>
          <p:nvPr>
            <p:ph type="title" idx="2"/>
          </p:nvPr>
        </p:nvSpPr>
        <p:spPr>
          <a:xfrm>
            <a:off x="4664100" y="1351375"/>
            <a:ext cx="2474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Proposed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6"/>
          <p:cNvSpPr txBox="1">
            <a:spLocks noGrp="1"/>
          </p:cNvSpPr>
          <p:nvPr>
            <p:ph type="title" idx="2"/>
          </p:nvPr>
        </p:nvSpPr>
        <p:spPr>
          <a:xfrm>
            <a:off x="1106675" y="3042200"/>
            <a:ext cx="224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Experiment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6"/>
          <p:cNvSpPr txBox="1">
            <a:spLocks noGrp="1"/>
          </p:cNvSpPr>
          <p:nvPr>
            <p:ph type="title" idx="13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title" idx="2"/>
          </p:nvPr>
        </p:nvSpPr>
        <p:spPr>
          <a:xfrm>
            <a:off x="4664100" y="3042200"/>
            <a:ext cx="22455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1119600" y="1958150"/>
            <a:ext cx="133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Ngữ cảnh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4756488" y="1958138"/>
            <a:ext cx="1939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Sidechain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Valid time key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>
            <a:spLocks noGrp="1"/>
          </p:cNvSpPr>
          <p:nvPr>
            <p:ph type="title" idx="2"/>
          </p:nvPr>
        </p:nvSpPr>
        <p:spPr>
          <a:xfrm>
            <a:off x="2039075" y="193830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7" name="Google Shape;417;p55"/>
          <p:cNvCxnSpPr/>
          <p:nvPr/>
        </p:nvCxnSpPr>
        <p:spPr>
          <a:xfrm>
            <a:off x="4094150" y="3205188"/>
            <a:ext cx="239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18" name="Google Shape;418;p55"/>
          <p:cNvSpPr txBox="1">
            <a:spLocks noGrp="1"/>
          </p:cNvSpPr>
          <p:nvPr>
            <p:ph type="title"/>
          </p:nvPr>
        </p:nvSpPr>
        <p:spPr>
          <a:xfrm>
            <a:off x="4007950" y="2171550"/>
            <a:ext cx="3301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Result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56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24" name="Google Shape;424;p56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Time consuming</a:t>
            </a:r>
            <a:endParaRPr sz="2700"/>
          </a:p>
        </p:txBody>
      </p:sp>
      <p:pic>
        <p:nvPicPr>
          <p:cNvPr id="425" name="Google Shape;4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00" y="1626151"/>
            <a:ext cx="8027203" cy="288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57"/>
          <p:cNvCxnSpPr/>
          <p:nvPr/>
        </p:nvCxnSpPr>
        <p:spPr>
          <a:xfrm rot="10800000" flipH="1">
            <a:off x="722625" y="1261920"/>
            <a:ext cx="3762600" cy="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431" name="Google Shape;431;p57"/>
          <p:cNvSpPr txBox="1">
            <a:spLocks noGrp="1"/>
          </p:cNvSpPr>
          <p:nvPr>
            <p:ph type="title" idx="4294967295"/>
          </p:nvPr>
        </p:nvSpPr>
        <p:spPr>
          <a:xfrm>
            <a:off x="722625" y="567975"/>
            <a:ext cx="5353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Gas and CPU</a:t>
            </a:r>
            <a:endParaRPr sz="2700"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13" y="1641076"/>
            <a:ext cx="8166974" cy="2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>
            <a:spLocks noGrp="1"/>
          </p:cNvSpPr>
          <p:nvPr>
            <p:ph type="ctrTitle" idx="4294967295"/>
          </p:nvPr>
        </p:nvSpPr>
        <p:spPr>
          <a:xfrm>
            <a:off x="3024450" y="1463550"/>
            <a:ext cx="30951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38" name="Google Shape;438;p58"/>
          <p:cNvSpPr txBox="1">
            <a:spLocks noGrp="1"/>
          </p:cNvSpPr>
          <p:nvPr>
            <p:ph type="subTitle" idx="4294967295"/>
          </p:nvPr>
        </p:nvSpPr>
        <p:spPr>
          <a:xfrm>
            <a:off x="3075450" y="2746375"/>
            <a:ext cx="2993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900"/>
              <a:t>Do you have any questions?</a:t>
            </a:r>
            <a:endParaRPr sz="1700"/>
          </a:p>
        </p:txBody>
      </p:sp>
      <p:cxnSp>
        <p:nvCxnSpPr>
          <p:cNvPr id="439" name="Google Shape;439;p58"/>
          <p:cNvCxnSpPr/>
          <p:nvPr/>
        </p:nvCxnSpPr>
        <p:spPr>
          <a:xfrm>
            <a:off x="3309750" y="2571753"/>
            <a:ext cx="2524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2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89" name="Google Shape;289;p37"/>
          <p:cNvCxnSpPr/>
          <p:nvPr/>
        </p:nvCxnSpPr>
        <p:spPr>
          <a:xfrm>
            <a:off x="3464250" y="3494120"/>
            <a:ext cx="221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38"/>
          <p:cNvCxnSpPr/>
          <p:nvPr/>
        </p:nvCxnSpPr>
        <p:spPr>
          <a:xfrm>
            <a:off x="360025" y="759850"/>
            <a:ext cx="15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5" name="Google Shape;295;p38"/>
          <p:cNvSpPr txBox="1">
            <a:spLocks noGrp="1"/>
          </p:cNvSpPr>
          <p:nvPr>
            <p:ph type="title" idx="4294967295"/>
          </p:nvPr>
        </p:nvSpPr>
        <p:spPr>
          <a:xfrm>
            <a:off x="405325" y="344350"/>
            <a:ext cx="14676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</p:txBody>
      </p:sp>
      <p:sp>
        <p:nvSpPr>
          <p:cNvPr id="296" name="Google Shape;296;p38"/>
          <p:cNvSpPr txBox="1"/>
          <p:nvPr/>
        </p:nvSpPr>
        <p:spPr>
          <a:xfrm>
            <a:off x="1190100" y="1011425"/>
            <a:ext cx="67638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Bệnh viện đặt database trên cloud kết hợp với private blockchain để lưu và quản lý hồ sơ bệnh án - electronic medical records (EMRs) của bệnh nhân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Nhiều full nodes → Cost cao</a:t>
            </a:r>
            <a:endParaRPr sz="170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Ít full nodes → Mất tính decentralization, dễ bị attack</a:t>
            </a:r>
            <a:endParaRPr sz="1700" b="1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 Đặt nghi vấn về tính toàn vẹn của EMR được lưu</a:t>
            </a:r>
            <a:endParaRPr sz="1700">
              <a:solidFill>
                <a:schemeClr val="hlin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Font typeface="Open Sans"/>
              <a:buChar char="➢"/>
            </a:pPr>
            <a:r>
              <a:rPr lang="en" sz="170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rPr>
              <a:t>Đẩy thông tin xác thực của dữ liệu lên Public blockchain, ví dụ như mã hash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>
            <a:off x="360025" y="759850"/>
            <a:ext cx="1558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02" name="Google Shape;302;p39"/>
          <p:cNvSpPr txBox="1">
            <a:spLocks noGrp="1"/>
          </p:cNvSpPr>
          <p:nvPr>
            <p:ph type="title" idx="4294967295"/>
          </p:nvPr>
        </p:nvSpPr>
        <p:spPr>
          <a:xfrm>
            <a:off x="405325" y="344350"/>
            <a:ext cx="14676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</a:t>
            </a:r>
            <a:endParaRPr sz="1500"/>
          </a:p>
        </p:txBody>
      </p:sp>
      <p:sp>
        <p:nvSpPr>
          <p:cNvPr id="303" name="Google Shape;303;p39"/>
          <p:cNvSpPr txBox="1"/>
          <p:nvPr/>
        </p:nvSpPr>
        <p:spPr>
          <a:xfrm>
            <a:off x="939000" y="1759800"/>
            <a:ext cx="72660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Open Sans"/>
                <a:ea typeface="Open Sans"/>
                <a:cs typeface="Open Sans"/>
                <a:sym typeface="Open Sans"/>
              </a:rPr>
              <a:t>?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Làm sao để chuyển dữ liệu qua lại giữa 2 blockchain khác nhau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→ Blockchain interoperability, Cross-chain data transfer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➢"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Proposed solution: sử dụng Sidechain làm trung gian giữa 2 blockchain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 idx="2"/>
          </p:nvPr>
        </p:nvSpPr>
        <p:spPr>
          <a:xfrm>
            <a:off x="2039075" y="1938300"/>
            <a:ext cx="1430100" cy="12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09" name="Google Shape;309;p40"/>
          <p:cNvCxnSpPr/>
          <p:nvPr/>
        </p:nvCxnSpPr>
        <p:spPr>
          <a:xfrm>
            <a:off x="4094150" y="3205188"/>
            <a:ext cx="239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4007950" y="2171550"/>
            <a:ext cx="3301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Model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3510750" y="4379900"/>
            <a:ext cx="2122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Mô hình tổng quan</a:t>
            </a:r>
            <a:endParaRPr sz="1500" i="1"/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88" y="534200"/>
            <a:ext cx="7940823" cy="4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/>
        </p:nvSpPr>
        <p:spPr>
          <a:xfrm>
            <a:off x="1867800" y="4212200"/>
            <a:ext cx="54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Quy trình request dữ liệu từ người dùng quyền thấp</a:t>
            </a:r>
            <a:endParaRPr sz="1500" i="1"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00" y="411500"/>
            <a:ext cx="8264801" cy="35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/>
        </p:nvSpPr>
        <p:spPr>
          <a:xfrm>
            <a:off x="1256525" y="4310025"/>
            <a:ext cx="663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/>
              <a:t>. Quy trình vận chuyển dữ liệu giữa private blockchain và public blockchain</a:t>
            </a:r>
            <a:endParaRPr sz="1500" i="1"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76" y="407150"/>
            <a:ext cx="6064026" cy="383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fety at Workplace Consulting Toolkit by Slidesgo">
  <a:themeElements>
    <a:clrScheme name="Simple Light">
      <a:dk1>
        <a:srgbClr val="191919"/>
      </a:dk1>
      <a:lt1>
        <a:srgbClr val="666666"/>
      </a:lt1>
      <a:dk2>
        <a:srgbClr val="999999"/>
      </a:dk2>
      <a:lt2>
        <a:srgbClr val="B7B7B7"/>
      </a:lt2>
      <a:accent1>
        <a:srgbClr val="DCDDDE"/>
      </a:accent1>
      <a:accent2>
        <a:srgbClr val="E0E2E4"/>
      </a:accent2>
      <a:accent3>
        <a:srgbClr val="FDFDF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On-screen Show (16:9)</PresentationFormat>
  <Paragraphs>51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Gudea</vt:lpstr>
      <vt:lpstr>EB Garamond</vt:lpstr>
      <vt:lpstr>Assistant SemiBold</vt:lpstr>
      <vt:lpstr>Open Sans</vt:lpstr>
      <vt:lpstr>Assistant</vt:lpstr>
      <vt:lpstr>Bebas Neue</vt:lpstr>
      <vt:lpstr>Arial</vt:lpstr>
      <vt:lpstr>Montserrat</vt:lpstr>
      <vt:lpstr>Roboto Condensed Light</vt:lpstr>
      <vt:lpstr>Safety at Workplace Consulting Toolkit by Slidesgo</vt:lpstr>
      <vt:lpstr>Enhancing Blockchain Interoperability through Sidechain Integration and Valid-Time-Key Data Access Control</vt:lpstr>
      <vt:lpstr>02</vt:lpstr>
      <vt:lpstr>Introduction</vt:lpstr>
      <vt:lpstr>Introduction</vt:lpstr>
      <vt:lpstr>Introduction</vt:lpstr>
      <vt:lpstr>02</vt:lpstr>
      <vt:lpstr>PowerPoint Presentation</vt:lpstr>
      <vt:lpstr>PowerPoint Presentation</vt:lpstr>
      <vt:lpstr>PowerPoint Presentation</vt:lpstr>
      <vt:lpstr>03</vt:lpstr>
      <vt:lpstr>Public blockchain network</vt:lpstr>
      <vt:lpstr>Private blockchain network</vt:lpstr>
      <vt:lpstr>Private blockchain network</vt:lpstr>
      <vt:lpstr>Chainlink</vt:lpstr>
      <vt:lpstr>Smart Contract</vt:lpstr>
      <vt:lpstr>Smart Contract</vt:lpstr>
      <vt:lpstr>Smart Contract</vt:lpstr>
      <vt:lpstr>Deploy Smart Contract</vt:lpstr>
      <vt:lpstr>Transaction (Forensics evidence)</vt:lpstr>
      <vt:lpstr>04</vt:lpstr>
      <vt:lpstr>Time consuming</vt:lpstr>
      <vt:lpstr>Gas and CPU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Blockchain Interoperability through Sidechain Integration and Valid-Time-Key Data Access Control</dc:title>
  <cp:lastModifiedBy>Võ Anh Kiệt</cp:lastModifiedBy>
  <cp:revision>1</cp:revision>
  <dcterms:modified xsi:type="dcterms:W3CDTF">2023-06-05T02:54:08Z</dcterms:modified>
</cp:coreProperties>
</file>